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harts/chart1.xml" ContentType="application/vnd.openxmlformats-officedocument.drawingml.char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xlsx" ContentType="application/vnd.openxmlformats-officedocument.spreadsheetml.sheet"/>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4" d="100"/>
          <a:sy n="84" d="100"/>
        </p:scale>
        <p:origin x="-10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tx>
            <c:strRef>
              <c:f>Sheet1!$B$1</c:f>
              <c:strCache>
                <c:ptCount val="1"/>
                <c:pt idx="0">
                  <c:v>Distance</c:v>
                </c:pt>
              </c:strCache>
            </c:strRef>
          </c:tx>
          <c:marker>
            <c:symbol val="none"/>
          </c:marker>
          <c:cat>
            <c:numRef>
              <c:f>Sheet1!$A$2:$A$10</c:f>
              <c:numCache>
                <c:formatCode>General</c:formatCode>
                <c:ptCount val="9"/>
                <c:pt idx="0">
                  <c:v>0.0</c:v>
                </c:pt>
                <c:pt idx="1">
                  <c:v>1.0</c:v>
                </c:pt>
                <c:pt idx="2">
                  <c:v>2.0</c:v>
                </c:pt>
                <c:pt idx="3">
                  <c:v>3.0</c:v>
                </c:pt>
                <c:pt idx="4">
                  <c:v>4.0</c:v>
                </c:pt>
                <c:pt idx="5">
                  <c:v>5.0</c:v>
                </c:pt>
                <c:pt idx="6">
                  <c:v>6.0</c:v>
                </c:pt>
                <c:pt idx="7">
                  <c:v>7.0</c:v>
                </c:pt>
                <c:pt idx="8">
                  <c:v>8.0</c:v>
                </c:pt>
              </c:numCache>
            </c:numRef>
          </c:cat>
          <c:val>
            <c:numRef>
              <c:f>Sheet1!$B$2:$B$10</c:f>
              <c:numCache>
                <c:formatCode>General</c:formatCode>
                <c:ptCount val="9"/>
                <c:pt idx="0">
                  <c:v>7.0</c:v>
                </c:pt>
                <c:pt idx="1">
                  <c:v>7.2</c:v>
                </c:pt>
                <c:pt idx="2">
                  <c:v>7.5</c:v>
                </c:pt>
                <c:pt idx="3">
                  <c:v>7.8</c:v>
                </c:pt>
                <c:pt idx="4">
                  <c:v>8.0</c:v>
                </c:pt>
                <c:pt idx="5">
                  <c:v>8.2</c:v>
                </c:pt>
                <c:pt idx="6">
                  <c:v>8.5</c:v>
                </c:pt>
                <c:pt idx="7">
                  <c:v>8.6</c:v>
                </c:pt>
                <c:pt idx="8">
                  <c:v>8.8</c:v>
                </c:pt>
              </c:numCache>
            </c:numRef>
          </c:val>
        </c:ser>
        <c:ser>
          <c:idx val="1"/>
          <c:order val="1"/>
          <c:tx>
            <c:strRef>
              <c:f>Sheet1!$C$1</c:f>
              <c:strCache>
                <c:ptCount val="1"/>
                <c:pt idx="0">
                  <c:v>Column3</c:v>
                </c:pt>
              </c:strCache>
            </c:strRef>
          </c:tx>
          <c:marker>
            <c:symbol val="none"/>
          </c:marker>
          <c:cat>
            <c:numRef>
              <c:f>Sheet1!$A$2:$A$10</c:f>
              <c:numCache>
                <c:formatCode>General</c:formatCode>
                <c:ptCount val="9"/>
                <c:pt idx="0">
                  <c:v>0.0</c:v>
                </c:pt>
                <c:pt idx="1">
                  <c:v>1.0</c:v>
                </c:pt>
                <c:pt idx="2">
                  <c:v>2.0</c:v>
                </c:pt>
                <c:pt idx="3">
                  <c:v>3.0</c:v>
                </c:pt>
                <c:pt idx="4">
                  <c:v>4.0</c:v>
                </c:pt>
                <c:pt idx="5">
                  <c:v>5.0</c:v>
                </c:pt>
                <c:pt idx="6">
                  <c:v>6.0</c:v>
                </c:pt>
                <c:pt idx="7">
                  <c:v>7.0</c:v>
                </c:pt>
                <c:pt idx="8">
                  <c:v>8.0</c:v>
                </c:pt>
              </c:numCache>
            </c:numRef>
          </c:cat>
          <c:val>
            <c:numRef>
              <c:f>Sheet1!$C$2:$C$10</c:f>
              <c:numCache>
                <c:formatCode>General</c:formatCode>
                <c:ptCount val="9"/>
              </c:numCache>
            </c:numRef>
          </c:val>
        </c:ser>
        <c:ser>
          <c:idx val="2"/>
          <c:order val="2"/>
          <c:tx>
            <c:strRef>
              <c:f>Sheet1!$D$1</c:f>
              <c:strCache>
                <c:ptCount val="1"/>
                <c:pt idx="0">
                  <c:v>Column1</c:v>
                </c:pt>
              </c:strCache>
            </c:strRef>
          </c:tx>
          <c:marker>
            <c:symbol val="none"/>
          </c:marker>
          <c:cat>
            <c:numRef>
              <c:f>Sheet1!$A$2:$A$10</c:f>
              <c:numCache>
                <c:formatCode>General</c:formatCode>
                <c:ptCount val="9"/>
                <c:pt idx="0">
                  <c:v>0.0</c:v>
                </c:pt>
                <c:pt idx="1">
                  <c:v>1.0</c:v>
                </c:pt>
                <c:pt idx="2">
                  <c:v>2.0</c:v>
                </c:pt>
                <c:pt idx="3">
                  <c:v>3.0</c:v>
                </c:pt>
                <c:pt idx="4">
                  <c:v>4.0</c:v>
                </c:pt>
                <c:pt idx="5">
                  <c:v>5.0</c:v>
                </c:pt>
                <c:pt idx="6">
                  <c:v>6.0</c:v>
                </c:pt>
                <c:pt idx="7">
                  <c:v>7.0</c:v>
                </c:pt>
                <c:pt idx="8">
                  <c:v>8.0</c:v>
                </c:pt>
              </c:numCache>
            </c:numRef>
          </c:cat>
          <c:val>
            <c:numRef>
              <c:f>Sheet1!$D$2:$D$10</c:f>
              <c:numCache>
                <c:formatCode>General</c:formatCode>
                <c:ptCount val="9"/>
              </c:numCache>
            </c:numRef>
          </c:val>
        </c:ser>
        <c:marker val="1"/>
        <c:axId val="539821848"/>
        <c:axId val="539516120"/>
      </c:lineChart>
      <c:catAx>
        <c:axId val="539821848"/>
        <c:scaling>
          <c:orientation val="minMax"/>
        </c:scaling>
        <c:axPos val="b"/>
        <c:numFmt formatCode="General" sourceLinked="1"/>
        <c:tickLblPos val="nextTo"/>
        <c:crossAx val="539516120"/>
        <c:crosses val="autoZero"/>
        <c:auto val="1"/>
        <c:lblAlgn val="ctr"/>
        <c:lblOffset val="100"/>
      </c:catAx>
      <c:valAx>
        <c:axId val="539516120"/>
        <c:scaling>
          <c:orientation val="minMax"/>
        </c:scaling>
        <c:axPos val="l"/>
        <c:majorGridlines/>
        <c:numFmt formatCode="General" sourceLinked="1"/>
        <c:tickLblPos val="nextTo"/>
        <c:crossAx val="539821848"/>
        <c:crosses val="autoZero"/>
        <c:crossBetween val="between"/>
      </c:valAx>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276D87-74D5-E441-9E1D-20216811B40C}" type="datetimeFigureOut">
              <a:rPr lang="en-US" smtClean="0"/>
              <a:t>5/4/12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FC56213-B4C4-4C5C-8EAE-01416D175C4F}"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276D87-74D5-E441-9E1D-20216811B40C}" type="datetimeFigureOut">
              <a:rPr lang="en-US" smtClean="0"/>
              <a:t>5/4/12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85D95-0F56-B847-917D-0233E85F6C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276D87-74D5-E441-9E1D-20216811B40C}" type="datetimeFigureOut">
              <a:rPr lang="en-US" smtClean="0"/>
              <a:t>5/4/12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085D95-0F56-B847-917D-0233E85F6C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276D87-74D5-E441-9E1D-20216811B40C}" type="datetimeFigureOut">
              <a:rPr lang="en-US" smtClean="0"/>
              <a:t>5/4/12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085D95-0F56-B847-917D-0233E85F6C4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276D87-74D5-E441-9E1D-20216811B40C}" type="datetimeFigureOut">
              <a:rPr lang="en-US" smtClean="0"/>
              <a:t>5/4/12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085D95-0F56-B847-917D-0233E85F6C4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8276D87-74D5-E441-9E1D-20216811B40C}" type="datetimeFigureOut">
              <a:rPr lang="en-US" smtClean="0"/>
              <a:t>5/4/12</a:t>
            </a:fld>
            <a:endParaRPr lang="en-US"/>
          </a:p>
        </p:txBody>
      </p:sp>
      <p:sp>
        <p:nvSpPr>
          <p:cNvPr id="10" name="Slide Number Placeholder 9"/>
          <p:cNvSpPr>
            <a:spLocks noGrp="1"/>
          </p:cNvSpPr>
          <p:nvPr>
            <p:ph type="sldNum" sz="quarter" idx="16"/>
          </p:nvPr>
        </p:nvSpPr>
        <p:spPr/>
        <p:txBody>
          <a:bodyPr rtlCol="0"/>
          <a:lstStyle/>
          <a:p>
            <a:fld id="{E5085D95-0F56-B847-917D-0233E85F6C4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8276D87-74D5-E441-9E1D-20216811B40C}" type="datetimeFigureOut">
              <a:rPr lang="en-US" smtClean="0"/>
              <a:t>5/4/12</a:t>
            </a:fld>
            <a:endParaRPr lang="en-US"/>
          </a:p>
        </p:txBody>
      </p:sp>
      <p:sp>
        <p:nvSpPr>
          <p:cNvPr id="12" name="Slide Number Placeholder 11"/>
          <p:cNvSpPr>
            <a:spLocks noGrp="1"/>
          </p:cNvSpPr>
          <p:nvPr>
            <p:ph type="sldNum" sz="quarter" idx="16"/>
          </p:nvPr>
        </p:nvSpPr>
        <p:spPr/>
        <p:txBody>
          <a:bodyPr rtlCol="0"/>
          <a:lstStyle/>
          <a:p>
            <a:fld id="{E5085D95-0F56-B847-917D-0233E85F6C4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276D87-74D5-E441-9E1D-20216811B40C}" type="datetimeFigureOut">
              <a:rPr lang="en-US" smtClean="0"/>
              <a:t>5/4/12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085D95-0F56-B847-917D-0233E85F6C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76D87-74D5-E441-9E1D-20216811B40C}" type="datetimeFigureOut">
              <a:rPr lang="en-US" smtClean="0"/>
              <a:t>5/4/12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085D95-0F56-B847-917D-0233E85F6C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276D87-74D5-E441-9E1D-20216811B40C}" type="datetimeFigureOut">
              <a:rPr lang="en-US" smtClean="0"/>
              <a:t>5/4/12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085D95-0F56-B847-917D-0233E85F6C4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8276D87-74D5-E441-9E1D-20216811B40C}" type="datetimeFigureOut">
              <a:rPr lang="en-US" smtClean="0"/>
              <a:t>5/4/12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085D95-0F56-B847-917D-0233E85F6C4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276D87-74D5-E441-9E1D-20216811B40C}" type="datetimeFigureOut">
              <a:rPr lang="en-US" smtClean="0"/>
              <a:t>5/4/12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085D95-0F56-B847-917D-0233E85F6C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Investigation of Slope-Intercept Form</a:t>
            </a:r>
            <a:endParaRPr lang="en-US" dirty="0"/>
          </a:p>
        </p:txBody>
      </p:sp>
      <p:sp>
        <p:nvSpPr>
          <p:cNvPr id="3" name="Subtitle 2"/>
          <p:cNvSpPr>
            <a:spLocks noGrp="1"/>
          </p:cNvSpPr>
          <p:nvPr>
            <p:ph type="subTitle" idx="1"/>
          </p:nvPr>
        </p:nvSpPr>
        <p:spPr/>
        <p:txBody>
          <a:bodyPr/>
          <a:lstStyle/>
          <a:p>
            <a:r>
              <a:rPr lang="en-US" dirty="0" smtClean="0"/>
              <a:t>By: Larissa Gluszak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analyze the data!	</a:t>
            </a:r>
            <a:endParaRPr lang="en-US" dirty="0"/>
          </a:p>
        </p:txBody>
      </p:sp>
      <p:sp>
        <p:nvSpPr>
          <p:cNvPr id="3" name="Content Placeholder 2"/>
          <p:cNvSpPr>
            <a:spLocks noGrp="1"/>
          </p:cNvSpPr>
          <p:nvPr>
            <p:ph sz="quarter" idx="1"/>
          </p:nvPr>
        </p:nvSpPr>
        <p:spPr/>
        <p:txBody>
          <a:bodyPr/>
          <a:lstStyle/>
          <a:p>
            <a:r>
              <a:rPr lang="en-US" dirty="0" smtClean="0"/>
              <a:t>We know that the domain contains values represented by the independent variable, </a:t>
            </a:r>
            <a:r>
              <a:rPr lang="en-US" b="1" u="sng" dirty="0" smtClean="0"/>
              <a:t>washers</a:t>
            </a:r>
            <a:r>
              <a:rPr lang="en-US" dirty="0" smtClean="0"/>
              <a:t> (x-axis).</a:t>
            </a:r>
          </a:p>
          <a:p>
            <a:r>
              <a:rPr lang="en-US" dirty="0" smtClean="0"/>
              <a:t>We also know that the range contains values represented by the dependent variable, </a:t>
            </a:r>
            <a:r>
              <a:rPr lang="en-US" b="1" u="sng" dirty="0" smtClean="0"/>
              <a:t>distance </a:t>
            </a:r>
            <a:r>
              <a:rPr lang="en-US" dirty="0" smtClean="0"/>
              <a:t>(y-axis).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analyze the data!	</a:t>
            </a:r>
            <a:endParaRPr lang="en-US" dirty="0"/>
          </a:p>
        </p:txBody>
      </p:sp>
      <p:graphicFrame>
        <p:nvGraphicFramePr>
          <p:cNvPr id="4" name="Content Placeholder 3"/>
          <p:cNvGraphicFramePr>
            <a:graphicFrameLocks noGrp="1"/>
          </p:cNvGraphicFramePr>
          <p:nvPr>
            <p:ph sz="quarter" idx="1"/>
          </p:nvPr>
        </p:nvGraphicFramePr>
        <p:xfrm>
          <a:off x="1600199" y="2133600"/>
          <a:ext cx="6931025"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124200" y="1676400"/>
            <a:ext cx="4724400" cy="646331"/>
          </a:xfrm>
          <a:prstGeom prst="rect">
            <a:avLst/>
          </a:prstGeom>
          <a:noFill/>
        </p:spPr>
        <p:txBody>
          <a:bodyPr wrap="square" rtlCol="0">
            <a:spAutoFit/>
          </a:bodyPr>
          <a:lstStyle/>
          <a:p>
            <a:r>
              <a:rPr lang="en-US" sz="3600" dirty="0" smtClean="0"/>
              <a:t>Washers and a Desktop!</a:t>
            </a:r>
            <a:endParaRPr lang="en-US" sz="3600" dirty="0"/>
          </a:p>
        </p:txBody>
      </p:sp>
      <p:sp>
        <p:nvSpPr>
          <p:cNvPr id="6" name="TextBox 5"/>
          <p:cNvSpPr txBox="1"/>
          <p:nvPr/>
        </p:nvSpPr>
        <p:spPr>
          <a:xfrm>
            <a:off x="457200" y="3392269"/>
            <a:ext cx="1600200" cy="646331"/>
          </a:xfrm>
          <a:prstGeom prst="rect">
            <a:avLst/>
          </a:prstGeom>
          <a:noFill/>
        </p:spPr>
        <p:txBody>
          <a:bodyPr wrap="square" rtlCol="0">
            <a:spAutoFit/>
          </a:bodyPr>
          <a:lstStyle/>
          <a:p>
            <a:r>
              <a:rPr lang="en-US" dirty="0" smtClean="0"/>
              <a:t>Distance (Centimeters)</a:t>
            </a:r>
            <a:endParaRPr lang="en-US" dirty="0"/>
          </a:p>
        </p:txBody>
      </p:sp>
      <p:sp>
        <p:nvSpPr>
          <p:cNvPr id="7" name="TextBox 6"/>
          <p:cNvSpPr txBox="1"/>
          <p:nvPr/>
        </p:nvSpPr>
        <p:spPr>
          <a:xfrm>
            <a:off x="3124200" y="5943600"/>
            <a:ext cx="3200400" cy="369332"/>
          </a:xfrm>
          <a:prstGeom prst="rect">
            <a:avLst/>
          </a:prstGeom>
          <a:noFill/>
        </p:spPr>
        <p:txBody>
          <a:bodyPr wrap="square" rtlCol="0">
            <a:spAutoFit/>
          </a:bodyPr>
          <a:lstStyle/>
          <a:p>
            <a:r>
              <a:rPr lang="en-US" dirty="0" smtClean="0"/>
              <a:t>Number of Washers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analyze the data!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Have the students write a sentence to describe the points on the graph</a:t>
            </a:r>
          </a:p>
          <a:p>
            <a:r>
              <a:rPr lang="en-US" dirty="0" smtClean="0"/>
              <a:t>Then, have the students describe the point that represents the trial with no washers in the bag.</a:t>
            </a:r>
          </a:p>
          <a:p>
            <a:r>
              <a:rPr lang="en-US" u="sng" dirty="0" smtClean="0"/>
              <a:t>Go over the formula for slope</a:t>
            </a:r>
            <a:r>
              <a:rPr lang="en-US" dirty="0" smtClean="0"/>
              <a:t>:</a:t>
            </a:r>
          </a:p>
          <a:p>
            <a:r>
              <a:rPr lang="en-US" b="1" u="sng" dirty="0" smtClean="0"/>
              <a:t>Rise</a:t>
            </a:r>
            <a:r>
              <a:rPr lang="en-US" b="1" dirty="0" smtClean="0"/>
              <a:t> =  </a:t>
            </a:r>
            <a:r>
              <a:rPr lang="en-US" b="1" u="sng" dirty="0" smtClean="0"/>
              <a:t>change in distance</a:t>
            </a:r>
            <a:r>
              <a:rPr lang="en-US" b="1" dirty="0" smtClean="0"/>
              <a:t/>
            </a:r>
            <a:br>
              <a:rPr lang="en-US" b="1" dirty="0" smtClean="0"/>
            </a:br>
            <a:r>
              <a:rPr lang="en-US" b="1" dirty="0" smtClean="0"/>
              <a:t>run	     change in # of washers</a:t>
            </a:r>
            <a:r>
              <a:rPr lang="en-US" dirty="0" smtClean="0"/>
              <a:t/>
            </a:r>
            <a:br>
              <a:rPr lang="en-US" dirty="0" smtClean="0"/>
            </a:br>
            <a:r>
              <a:rPr lang="en-US" i="1" dirty="0" smtClean="0"/>
              <a:t>* Have the students find the rate of change in the distance from the desktop to the end of the bag as more washers are added.</a:t>
            </a:r>
          </a:p>
          <a:p>
            <a:r>
              <a:rPr lang="en-US" dirty="0" smtClean="0"/>
              <a:t>How is the rate of change shown on the 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sz="quarter" idx="1"/>
          </p:nvPr>
        </p:nvSpPr>
        <p:spPr/>
        <p:txBody>
          <a:bodyPr>
            <a:normAutofit/>
          </a:bodyPr>
          <a:lstStyle/>
          <a:p>
            <a:r>
              <a:rPr lang="en-US" b="1" i="1" dirty="0" smtClean="0"/>
              <a:t>Draw a graph for each of the following situations</a:t>
            </a:r>
            <a:r>
              <a:rPr lang="en-US" dirty="0" smtClean="0"/>
              <a:t>:</a:t>
            </a:r>
          </a:p>
          <a:p>
            <a:r>
              <a:rPr lang="en-US" dirty="0" smtClean="0"/>
              <a:t>1. A bag that hangs 10.5 centimeters from the desktop when empty and lengthens at the rate of the sample</a:t>
            </a:r>
          </a:p>
          <a:p>
            <a:r>
              <a:rPr lang="en-US" dirty="0" smtClean="0"/>
              <a:t>2. A bag that has the same length when empty as the sample and lengthens at a faster rate.</a:t>
            </a:r>
          </a:p>
          <a:p>
            <a:r>
              <a:rPr lang="en-US" dirty="0" smtClean="0"/>
              <a:t>3. A bag that has the same length when empty as the sample and lengthens at a slower rate.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Goals/Objectives</a:t>
            </a:r>
            <a:endParaRPr lang="en-US" dirty="0"/>
          </a:p>
        </p:txBody>
      </p:sp>
      <p:sp>
        <p:nvSpPr>
          <p:cNvPr id="3" name="Content Placeholder 2"/>
          <p:cNvSpPr>
            <a:spLocks noGrp="1"/>
          </p:cNvSpPr>
          <p:nvPr>
            <p:ph sz="quarter" idx="1"/>
          </p:nvPr>
        </p:nvSpPr>
        <p:spPr/>
        <p:txBody>
          <a:bodyPr/>
          <a:lstStyle/>
          <a:p>
            <a:r>
              <a:rPr lang="en-US" b="1" u="sng" dirty="0" smtClean="0"/>
              <a:t>Goal</a:t>
            </a:r>
            <a:r>
              <a:rPr lang="en-US" dirty="0" smtClean="0"/>
              <a:t>: The students will investigate slope-intercept form using hands-on materials</a:t>
            </a:r>
          </a:p>
          <a:p>
            <a:endParaRPr lang="en-US" dirty="0" smtClean="0"/>
          </a:p>
          <a:p>
            <a:r>
              <a:rPr lang="en-US" b="1" u="sng" dirty="0" smtClean="0"/>
              <a:t>Objectives</a:t>
            </a:r>
            <a:r>
              <a:rPr lang="en-US" dirty="0" smtClean="0"/>
              <a:t>: Students will explain slope as a rate of change between dependent and independent variables. Students will determine the slope of a line, given the coordinates of two points on the line.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sz="quarter" idx="1"/>
          </p:nvPr>
        </p:nvSpPr>
        <p:spPr/>
        <p:txBody>
          <a:bodyPr/>
          <a:lstStyle/>
          <a:p>
            <a:r>
              <a:rPr lang="en-US" dirty="0" smtClean="0"/>
              <a:t>Plastic Bag</a:t>
            </a:r>
          </a:p>
          <a:p>
            <a:r>
              <a:rPr lang="en-US" dirty="0" smtClean="0"/>
              <a:t>Rubber Band</a:t>
            </a:r>
          </a:p>
          <a:p>
            <a:r>
              <a:rPr lang="en-US" dirty="0" smtClean="0"/>
              <a:t>Washers</a:t>
            </a:r>
          </a:p>
          <a:p>
            <a:r>
              <a:rPr lang="en-US" dirty="0" smtClean="0"/>
              <a:t>Pencil</a:t>
            </a:r>
          </a:p>
          <a:p>
            <a:r>
              <a:rPr lang="en-US" dirty="0" smtClean="0"/>
              <a:t>Tape</a:t>
            </a:r>
          </a:p>
          <a:p>
            <a:r>
              <a:rPr lang="en-US" dirty="0" smtClean="0"/>
              <a:t>Ruler (centimeter)</a:t>
            </a:r>
          </a:p>
          <a:p>
            <a:r>
              <a:rPr lang="en-US" dirty="0" smtClean="0"/>
              <a:t>Calculator</a:t>
            </a:r>
          </a:p>
          <a:p>
            <a:r>
              <a:rPr lang="en-US" dirty="0" smtClean="0"/>
              <a:t>Worksheet</a:t>
            </a:r>
          </a:p>
        </p:txBody>
      </p:sp>
      <p:pic>
        <p:nvPicPr>
          <p:cNvPr id="4" name="Picture 3" descr="IMG_5211.jpg"/>
          <p:cNvPicPr>
            <a:picLocks noChangeAspect="1"/>
          </p:cNvPicPr>
          <p:nvPr/>
        </p:nvPicPr>
        <p:blipFill>
          <a:blip r:embed="rId2"/>
          <a:stretch>
            <a:fillRect/>
          </a:stretch>
        </p:blipFill>
        <p:spPr>
          <a:xfrm>
            <a:off x="4495800" y="1600200"/>
            <a:ext cx="3111500" cy="4170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0" y="1600200"/>
            <a:ext cx="9143999" cy="2133600"/>
          </a:xfrm>
        </p:spPr>
        <p:txBody>
          <a:bodyPr/>
          <a:lstStyle/>
          <a:p>
            <a:r>
              <a:rPr lang="en-US" b="1" u="sng" dirty="0" smtClean="0"/>
              <a:t>Step 1: </a:t>
            </a:r>
            <a:r>
              <a:rPr lang="en-US" dirty="0" smtClean="0"/>
              <a:t>Cut a hole in a top corner of a plastic sandwich bag. Loop a long rubber band through the hole.</a:t>
            </a:r>
          </a:p>
        </p:txBody>
      </p:sp>
      <p:pic>
        <p:nvPicPr>
          <p:cNvPr id="4" name="Picture 3" descr="1.jpg"/>
          <p:cNvPicPr>
            <a:picLocks noChangeAspect="1"/>
          </p:cNvPicPr>
          <p:nvPr/>
        </p:nvPicPr>
        <p:blipFill>
          <a:blip r:embed="rId2"/>
          <a:stretch>
            <a:fillRect/>
          </a:stretch>
        </p:blipFill>
        <p:spPr>
          <a:xfrm>
            <a:off x="914400" y="2743200"/>
            <a:ext cx="2886074" cy="3863190"/>
          </a:xfrm>
          <a:prstGeom prst="rect">
            <a:avLst/>
          </a:prstGeom>
        </p:spPr>
      </p:pic>
      <p:pic>
        <p:nvPicPr>
          <p:cNvPr id="5" name="Picture 4" descr="2.jpg"/>
          <p:cNvPicPr>
            <a:picLocks noChangeAspect="1"/>
          </p:cNvPicPr>
          <p:nvPr/>
        </p:nvPicPr>
        <p:blipFill>
          <a:blip r:embed="rId3"/>
          <a:stretch>
            <a:fillRect/>
          </a:stretch>
        </p:blipFill>
        <p:spPr>
          <a:xfrm>
            <a:off x="4343400" y="2743199"/>
            <a:ext cx="2886075" cy="3863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612648" y="2209800"/>
            <a:ext cx="3730752" cy="4267200"/>
          </a:xfrm>
        </p:spPr>
        <p:txBody>
          <a:bodyPr/>
          <a:lstStyle/>
          <a:p>
            <a:r>
              <a:rPr lang="en-US" b="1" u="sng" dirty="0" smtClean="0"/>
              <a:t>Step 2: </a:t>
            </a:r>
            <a:r>
              <a:rPr lang="en-US" dirty="0" smtClean="0"/>
              <a:t>Tape the free end of the rubber band to the desktop.</a:t>
            </a:r>
          </a:p>
        </p:txBody>
      </p:sp>
      <p:pic>
        <p:nvPicPr>
          <p:cNvPr id="5" name="Picture 4" descr="3.jpg"/>
          <p:cNvPicPr>
            <a:picLocks noChangeAspect="1"/>
          </p:cNvPicPr>
          <p:nvPr/>
        </p:nvPicPr>
        <p:blipFill>
          <a:blip r:embed="rId2"/>
          <a:stretch>
            <a:fillRect/>
          </a:stretch>
        </p:blipFill>
        <p:spPr>
          <a:xfrm>
            <a:off x="4572000" y="1600200"/>
            <a:ext cx="3643312"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381000" y="1600199"/>
            <a:ext cx="4343400" cy="4883175"/>
          </a:xfrm>
        </p:spPr>
        <p:txBody>
          <a:bodyPr/>
          <a:lstStyle/>
          <a:p>
            <a:r>
              <a:rPr lang="en-US" b="1" u="sng" dirty="0" smtClean="0"/>
              <a:t>Step 3: </a:t>
            </a:r>
            <a:r>
              <a:rPr lang="en-US" dirty="0" smtClean="0"/>
              <a:t>Use a centimeter ruler to measure the distance from the desktop to the end of the bag. Record this distance for 0 washers in the bag using the table.</a:t>
            </a:r>
          </a:p>
        </p:txBody>
      </p:sp>
      <p:pic>
        <p:nvPicPr>
          <p:cNvPr id="4" name="Picture 3" descr="5.jpg"/>
          <p:cNvPicPr>
            <a:picLocks noChangeAspect="1"/>
          </p:cNvPicPr>
          <p:nvPr/>
        </p:nvPicPr>
        <p:blipFill>
          <a:blip r:embed="rId2"/>
          <a:stretch>
            <a:fillRect/>
          </a:stretch>
        </p:blipFill>
        <p:spPr>
          <a:xfrm>
            <a:off x="4724400" y="1600200"/>
            <a:ext cx="3648075" cy="488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612648" y="1981200"/>
            <a:ext cx="4187952" cy="4622800"/>
          </a:xfrm>
        </p:spPr>
        <p:txBody>
          <a:bodyPr/>
          <a:lstStyle/>
          <a:p>
            <a:r>
              <a:rPr lang="en-US" b="1" u="sng" dirty="0" smtClean="0"/>
              <a:t>Step 4: </a:t>
            </a:r>
            <a:r>
              <a:rPr lang="en-US" dirty="0" smtClean="0"/>
              <a:t>Place one washer in the plastic bag. Then measure and record the new distance from the desktop to the end of the bag.</a:t>
            </a:r>
          </a:p>
        </p:txBody>
      </p:sp>
      <p:pic>
        <p:nvPicPr>
          <p:cNvPr id="4" name="Picture 3" descr="6.jpg"/>
          <p:cNvPicPr>
            <a:picLocks noChangeAspect="1"/>
          </p:cNvPicPr>
          <p:nvPr/>
        </p:nvPicPr>
        <p:blipFill>
          <a:blip r:embed="rId2"/>
          <a:stretch>
            <a:fillRect/>
          </a:stretch>
        </p:blipFill>
        <p:spPr>
          <a:xfrm>
            <a:off x="5027858" y="1600200"/>
            <a:ext cx="3738190" cy="500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quarter" idx="1"/>
          </p:nvPr>
        </p:nvSpPr>
        <p:spPr>
          <a:xfrm>
            <a:off x="323624" y="1600200"/>
            <a:ext cx="4419600" cy="5003800"/>
          </a:xfrm>
        </p:spPr>
        <p:txBody>
          <a:bodyPr/>
          <a:lstStyle/>
          <a:p>
            <a:r>
              <a:rPr lang="en-US" b="1" u="sng" dirty="0" smtClean="0"/>
              <a:t>Step 5: </a:t>
            </a:r>
            <a:r>
              <a:rPr lang="en-US" dirty="0" smtClean="0"/>
              <a:t>Repeat the experiment, adding different numbers of washers to the bag. Each time, record the number of washers and the distance (in centimeters) from the desktop to the end of the bag.</a:t>
            </a:r>
          </a:p>
        </p:txBody>
      </p:sp>
      <p:pic>
        <p:nvPicPr>
          <p:cNvPr id="4" name="Picture 3" descr="7.jpg"/>
          <p:cNvPicPr>
            <a:picLocks noChangeAspect="1"/>
          </p:cNvPicPr>
          <p:nvPr/>
        </p:nvPicPr>
        <p:blipFill>
          <a:blip r:embed="rId2"/>
          <a:stretch>
            <a:fillRect/>
          </a:stretch>
        </p:blipFill>
        <p:spPr>
          <a:xfrm>
            <a:off x="4743224" y="1600200"/>
            <a:ext cx="3738190" cy="500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graphicFrame>
        <p:nvGraphicFramePr>
          <p:cNvPr id="4" name="Content Placeholder 3"/>
          <p:cNvGraphicFramePr>
            <a:graphicFrameLocks noGrp="1"/>
          </p:cNvGraphicFramePr>
          <p:nvPr>
            <p:ph sz="quarter" idx="1"/>
          </p:nvPr>
        </p:nvGraphicFramePr>
        <p:xfrm>
          <a:off x="533400" y="1864360"/>
          <a:ext cx="8153400" cy="407924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Number</a:t>
                      </a:r>
                      <a:r>
                        <a:rPr lang="en-US" baseline="0" dirty="0" smtClean="0"/>
                        <a:t> of Washers</a:t>
                      </a:r>
                      <a:endParaRPr lang="en-US" dirty="0"/>
                    </a:p>
                  </a:txBody>
                  <a:tcPr/>
                </a:tc>
                <a:tc>
                  <a:txBody>
                    <a:bodyPr/>
                    <a:lstStyle/>
                    <a:p>
                      <a:r>
                        <a:rPr lang="en-US" dirty="0" smtClean="0"/>
                        <a:t>Distance (Centimeters)</a:t>
                      </a:r>
                      <a:endParaRPr lang="en-US" dirty="0"/>
                    </a:p>
                  </a:txBody>
                  <a:tcPr/>
                </a:tc>
              </a:tr>
              <a:tr h="370840">
                <a:tc>
                  <a:txBody>
                    <a:bodyPr/>
                    <a:lstStyle/>
                    <a:p>
                      <a:r>
                        <a:rPr lang="en-US" b="1" dirty="0" smtClean="0"/>
                        <a:t>X</a:t>
                      </a:r>
                      <a:endParaRPr lang="en-US" b="1" dirty="0"/>
                    </a:p>
                  </a:txBody>
                  <a:tcPr/>
                </a:tc>
                <a:tc>
                  <a:txBody>
                    <a:bodyPr/>
                    <a:lstStyle/>
                    <a:p>
                      <a:r>
                        <a:rPr lang="en-US" b="1" dirty="0" smtClean="0"/>
                        <a:t>Y</a:t>
                      </a:r>
                      <a:endParaRPr lang="en-US" b="1" dirty="0"/>
                    </a:p>
                  </a:txBody>
                  <a:tcPr/>
                </a:tc>
              </a:tr>
              <a:tr h="370840">
                <a:tc>
                  <a:txBody>
                    <a:bodyPr/>
                    <a:lstStyle/>
                    <a:p>
                      <a:r>
                        <a:rPr lang="en-US" dirty="0" smtClean="0"/>
                        <a:t>0</a:t>
                      </a:r>
                      <a:endParaRPr lang="en-US" dirty="0"/>
                    </a:p>
                  </a:txBody>
                  <a:tcPr/>
                </a:tc>
                <a:tc>
                  <a:txBody>
                    <a:bodyPr/>
                    <a:lstStyle/>
                    <a:p>
                      <a:r>
                        <a:rPr lang="en-US" dirty="0" smtClean="0"/>
                        <a:t>7</a:t>
                      </a:r>
                      <a:endParaRPr lang="en-US" dirty="0"/>
                    </a:p>
                  </a:txBody>
                  <a:tcPr/>
                </a:tc>
              </a:tr>
              <a:tr h="370840">
                <a:tc>
                  <a:txBody>
                    <a:bodyPr/>
                    <a:lstStyle/>
                    <a:p>
                      <a:r>
                        <a:rPr lang="en-US" dirty="0" smtClean="0"/>
                        <a:t>1</a:t>
                      </a:r>
                      <a:endParaRPr lang="en-US" dirty="0"/>
                    </a:p>
                  </a:txBody>
                  <a:tcPr/>
                </a:tc>
                <a:tc>
                  <a:txBody>
                    <a:bodyPr/>
                    <a:lstStyle/>
                    <a:p>
                      <a:r>
                        <a:rPr lang="en-US" dirty="0" smtClean="0"/>
                        <a:t>7.2</a:t>
                      </a:r>
                      <a:endParaRPr lang="en-US" dirty="0"/>
                    </a:p>
                  </a:txBody>
                  <a:tcPr/>
                </a:tc>
              </a:tr>
              <a:tr h="370840">
                <a:tc>
                  <a:txBody>
                    <a:bodyPr/>
                    <a:lstStyle/>
                    <a:p>
                      <a:r>
                        <a:rPr lang="en-US" dirty="0" smtClean="0"/>
                        <a:t>2</a:t>
                      </a:r>
                      <a:endParaRPr lang="en-US" dirty="0"/>
                    </a:p>
                  </a:txBody>
                  <a:tcPr/>
                </a:tc>
                <a:tc>
                  <a:txBody>
                    <a:bodyPr/>
                    <a:lstStyle/>
                    <a:p>
                      <a:r>
                        <a:rPr lang="en-US" dirty="0" smtClean="0"/>
                        <a:t>7.5</a:t>
                      </a:r>
                      <a:endParaRPr lang="en-US" dirty="0"/>
                    </a:p>
                  </a:txBody>
                  <a:tcPr/>
                </a:tc>
              </a:tr>
              <a:tr h="370840">
                <a:tc>
                  <a:txBody>
                    <a:bodyPr/>
                    <a:lstStyle/>
                    <a:p>
                      <a:r>
                        <a:rPr lang="en-US" dirty="0" smtClean="0"/>
                        <a:t>3</a:t>
                      </a:r>
                      <a:endParaRPr lang="en-US" dirty="0"/>
                    </a:p>
                  </a:txBody>
                  <a:tcPr/>
                </a:tc>
                <a:tc>
                  <a:txBody>
                    <a:bodyPr/>
                    <a:lstStyle/>
                    <a:p>
                      <a:r>
                        <a:rPr lang="en-US" dirty="0" smtClean="0"/>
                        <a:t>7.8</a:t>
                      </a:r>
                      <a:endParaRPr lang="en-US" dirty="0"/>
                    </a:p>
                  </a:txBody>
                  <a:tcPr/>
                </a:tc>
              </a:tr>
              <a:tr h="370840">
                <a:tc>
                  <a:txBody>
                    <a:bodyPr/>
                    <a:lstStyle/>
                    <a:p>
                      <a:r>
                        <a:rPr lang="en-US" dirty="0" smtClean="0"/>
                        <a:t>4</a:t>
                      </a:r>
                      <a:endParaRPr lang="en-US" dirty="0"/>
                    </a:p>
                  </a:txBody>
                  <a:tcPr/>
                </a:tc>
                <a:tc>
                  <a:txBody>
                    <a:bodyPr/>
                    <a:lstStyle/>
                    <a:p>
                      <a:r>
                        <a:rPr lang="en-US" dirty="0" smtClean="0"/>
                        <a:t>8</a:t>
                      </a:r>
                      <a:endParaRPr lang="en-US" dirty="0"/>
                    </a:p>
                  </a:txBody>
                  <a:tcPr/>
                </a:tc>
              </a:tr>
              <a:tr h="370840">
                <a:tc>
                  <a:txBody>
                    <a:bodyPr/>
                    <a:lstStyle/>
                    <a:p>
                      <a:r>
                        <a:rPr lang="en-US" dirty="0" smtClean="0"/>
                        <a:t>5</a:t>
                      </a:r>
                      <a:endParaRPr lang="en-US" dirty="0"/>
                    </a:p>
                  </a:txBody>
                  <a:tcPr/>
                </a:tc>
                <a:tc>
                  <a:txBody>
                    <a:bodyPr/>
                    <a:lstStyle/>
                    <a:p>
                      <a:r>
                        <a:rPr lang="en-US" dirty="0" smtClean="0"/>
                        <a:t>8.2</a:t>
                      </a:r>
                      <a:endParaRPr lang="en-US" dirty="0"/>
                    </a:p>
                  </a:txBody>
                  <a:tcPr/>
                </a:tc>
              </a:tr>
              <a:tr h="370840">
                <a:tc>
                  <a:txBody>
                    <a:bodyPr/>
                    <a:lstStyle/>
                    <a:p>
                      <a:r>
                        <a:rPr lang="en-US" dirty="0" smtClean="0"/>
                        <a:t>6</a:t>
                      </a:r>
                      <a:endParaRPr lang="en-US" dirty="0"/>
                    </a:p>
                  </a:txBody>
                  <a:tcPr/>
                </a:tc>
                <a:tc>
                  <a:txBody>
                    <a:bodyPr/>
                    <a:lstStyle/>
                    <a:p>
                      <a:r>
                        <a:rPr lang="en-US" dirty="0" smtClean="0"/>
                        <a:t>8.5</a:t>
                      </a:r>
                      <a:endParaRPr lang="en-US" dirty="0"/>
                    </a:p>
                  </a:txBody>
                  <a:tcPr/>
                </a:tc>
              </a:tr>
              <a:tr h="370840">
                <a:tc>
                  <a:txBody>
                    <a:bodyPr/>
                    <a:lstStyle/>
                    <a:p>
                      <a:r>
                        <a:rPr lang="en-US" dirty="0" smtClean="0"/>
                        <a:t>7</a:t>
                      </a:r>
                      <a:endParaRPr lang="en-US" dirty="0"/>
                    </a:p>
                  </a:txBody>
                  <a:tcPr/>
                </a:tc>
                <a:tc>
                  <a:txBody>
                    <a:bodyPr/>
                    <a:lstStyle/>
                    <a:p>
                      <a:r>
                        <a:rPr lang="en-US" dirty="0" smtClean="0"/>
                        <a:t>8.6</a:t>
                      </a:r>
                      <a:endParaRPr lang="en-US" dirty="0"/>
                    </a:p>
                  </a:txBody>
                  <a:tcPr/>
                </a:tc>
              </a:tr>
              <a:tr h="370840">
                <a:tc>
                  <a:txBody>
                    <a:bodyPr/>
                    <a:lstStyle/>
                    <a:p>
                      <a:r>
                        <a:rPr lang="en-US" dirty="0" smtClean="0"/>
                        <a:t>8</a:t>
                      </a:r>
                      <a:endParaRPr lang="en-US" dirty="0"/>
                    </a:p>
                  </a:txBody>
                  <a:tcPr/>
                </a:tc>
                <a:tc>
                  <a:txBody>
                    <a:bodyPr/>
                    <a:lstStyle/>
                    <a:p>
                      <a:r>
                        <a:rPr lang="en-US" dirty="0" smtClean="0"/>
                        <a:t>8.8</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78</TotalTime>
  <Words>498</Words>
  <Application>Microsoft Macintosh PowerPoint</Application>
  <PresentationFormat>On-screen Show (4:3)</PresentationFormat>
  <Paragraphs>66</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An Investigation of Slope-Intercept Form</vt:lpstr>
      <vt:lpstr>Goals/Objectives</vt:lpstr>
      <vt:lpstr>Materials</vt:lpstr>
      <vt:lpstr>Procedure</vt:lpstr>
      <vt:lpstr>Procedure</vt:lpstr>
      <vt:lpstr>Procedure</vt:lpstr>
      <vt:lpstr>Procedure</vt:lpstr>
      <vt:lpstr>Procedure</vt:lpstr>
      <vt:lpstr>Procedure</vt:lpstr>
      <vt:lpstr>It’s time to analyze the data! </vt:lpstr>
      <vt:lpstr>It’s time to analyze the data! </vt:lpstr>
      <vt:lpstr>It’s time to analyze the data!</vt:lpstr>
      <vt:lpstr>Additional Questions</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of Slope-Intercept Form</dc:title>
  <dc:creator>Larissa Gluszak</dc:creator>
  <cp:lastModifiedBy>Larissa Gluszak</cp:lastModifiedBy>
  <cp:revision>9</cp:revision>
  <dcterms:created xsi:type="dcterms:W3CDTF">2012-05-04T20:22:56Z</dcterms:created>
  <dcterms:modified xsi:type="dcterms:W3CDTF">2012-05-04T21:41:46Z</dcterms:modified>
</cp:coreProperties>
</file>