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00" d="100"/>
          <a:sy n="100" d="100"/>
        </p:scale>
        <p:origin x="-58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ableStyles" Target="tableStyles.xml"/><Relationship Id="rId3" Type="http://schemas.openxmlformats.org/officeDocument/2006/relationships/slide" Target="slides/slide2.xml"/><Relationship Id="rId6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DB77-B836-F946-BCC5-823A6098B0BF}" type="datetimeFigureOut">
              <a:rPr lang="en-US" smtClean="0"/>
              <a:pPr/>
              <a:t>5/8/12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1B28E-6168-1549-9128-900F4F98D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DB77-B836-F946-BCC5-823A6098B0BF}" type="datetimeFigureOut">
              <a:rPr lang="en-US" smtClean="0"/>
              <a:pPr/>
              <a:t>5/8/12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1B28E-6168-1549-9128-900F4F98D0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DB77-B836-F946-BCC5-823A6098B0BF}" type="datetimeFigureOut">
              <a:rPr lang="en-US" smtClean="0"/>
              <a:pPr/>
              <a:t>5/8/12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1B28E-6168-1549-9128-900F4F98D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DB77-B836-F946-BCC5-823A6098B0BF}" type="datetimeFigureOut">
              <a:rPr lang="en-US" smtClean="0"/>
              <a:pPr/>
              <a:t>5/8/12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1B28E-6168-1549-9128-900F4F98D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DB77-B836-F946-BCC5-823A6098B0BF}" type="datetimeFigureOut">
              <a:rPr lang="en-US" smtClean="0"/>
              <a:pPr/>
              <a:t>5/8/12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1B28E-6168-1549-9128-900F4F98D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DB77-B836-F946-BCC5-823A6098B0BF}" type="datetimeFigureOut">
              <a:rPr lang="en-US" smtClean="0"/>
              <a:pPr/>
              <a:t>5/8/12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1B28E-6168-1549-9128-900F4F98D0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DB77-B836-F946-BCC5-823A6098B0BF}" type="datetimeFigureOut">
              <a:rPr lang="en-US" smtClean="0"/>
              <a:pPr/>
              <a:t>5/8/12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1B28E-6168-1549-9128-900F4F98D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DB77-B836-F946-BCC5-823A6098B0BF}" type="datetimeFigureOut">
              <a:rPr lang="en-US" smtClean="0"/>
              <a:pPr/>
              <a:t>5/8/12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1B28E-6168-1549-9128-900F4F98D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DB77-B836-F946-BCC5-823A6098B0BF}" type="datetimeFigureOut">
              <a:rPr lang="en-US" smtClean="0"/>
              <a:pPr/>
              <a:t>5/8/12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1B28E-6168-1549-9128-900F4F98D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DB77-B836-F946-BCC5-823A6098B0BF}" type="datetimeFigureOut">
              <a:rPr lang="en-US" smtClean="0"/>
              <a:pPr/>
              <a:t>5/8/12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1B28E-6168-1549-9128-900F4F98D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DB77-B836-F946-BCC5-823A6098B0BF}" type="datetimeFigureOut">
              <a:rPr lang="en-US" smtClean="0"/>
              <a:pPr/>
              <a:t>5/8/12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1B28E-6168-1549-9128-900F4F98D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DB77-B836-F946-BCC5-823A6098B0BF}" type="datetimeFigureOut">
              <a:rPr lang="en-US" smtClean="0"/>
              <a:pPr/>
              <a:t>5/8/12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1B28E-6168-1549-9128-900F4F98D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A7DDB77-B836-F946-BCC5-823A6098B0BF}" type="datetimeFigureOut">
              <a:rPr lang="en-US" smtClean="0"/>
              <a:pPr/>
              <a:t>5/8/12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8031B28E-6168-1549-9128-900F4F98D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228600"/>
            <a:ext cx="7772400" cy="1470025"/>
          </a:xfrm>
        </p:spPr>
        <p:txBody>
          <a:bodyPr>
            <a:normAutofit/>
          </a:bodyPr>
          <a:lstStyle/>
          <a:p>
            <a:r>
              <a:rPr lang="en-US" sz="4700" dirty="0" smtClean="0">
                <a:latin typeface="Century Gothic"/>
                <a:cs typeface="Century Gothic"/>
              </a:rPr>
              <a:t>Swimming at Sea Solution</a:t>
            </a:r>
            <a:endParaRPr lang="en-US" sz="4700" dirty="0">
              <a:latin typeface="Century Gothic"/>
              <a:cs typeface="Century Gothic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462473"/>
            <a:ext cx="7772400" cy="4785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u="sng" dirty="0" smtClean="0">
                <a:latin typeface="Century Gothic"/>
                <a:cs typeface="Century Gothic"/>
              </a:rPr>
              <a:t>Part A:</a:t>
            </a:r>
            <a:r>
              <a:rPr lang="en-US" dirty="0" smtClean="0">
                <a:latin typeface="Century Gothic"/>
                <a:cs typeface="Century Gothic"/>
              </a:rPr>
              <a:t/>
            </a:r>
            <a:br>
              <a:rPr lang="en-US" dirty="0" smtClean="0">
                <a:latin typeface="Century Gothic"/>
                <a:cs typeface="Century Gothic"/>
              </a:rPr>
            </a:br>
            <a:r>
              <a:rPr lang="en-US" dirty="0" smtClean="0">
                <a:latin typeface="Century Gothic"/>
                <a:cs typeface="Century Gothic"/>
              </a:rPr>
              <a:t>First, find the length of AB (distance from cliff to buoy) </a:t>
            </a:r>
            <a:br>
              <a:rPr lang="en-US" dirty="0" smtClean="0">
                <a:latin typeface="Century Gothic"/>
                <a:cs typeface="Century Gothic"/>
              </a:rPr>
            </a:br>
            <a:r>
              <a:rPr lang="en-US" dirty="0" smtClean="0">
                <a:latin typeface="Century Gothic"/>
                <a:cs typeface="Century Gothic"/>
              </a:rPr>
              <a:t>90°-63° = 27°</a:t>
            </a:r>
            <a:br>
              <a:rPr lang="en-US" dirty="0" smtClean="0">
                <a:latin typeface="Century Gothic"/>
                <a:cs typeface="Century Gothic"/>
              </a:rPr>
            </a:br>
            <a:r>
              <a:rPr lang="en-US" dirty="0" smtClean="0">
                <a:latin typeface="Century Gothic"/>
                <a:cs typeface="Century Gothic"/>
              </a:rPr>
              <a:t>(tan 27°) = </a:t>
            </a:r>
            <a:r>
              <a:rPr lang="en-US" u="sng" dirty="0" smtClean="0">
                <a:latin typeface="Century Gothic"/>
                <a:cs typeface="Century Gothic"/>
              </a:rPr>
              <a:t>AB</a:t>
            </a:r>
            <a:r>
              <a:rPr lang="en-US" dirty="0" smtClean="0">
                <a:latin typeface="Century Gothic"/>
                <a:cs typeface="Century Gothic"/>
              </a:rPr>
              <a:t/>
            </a:r>
            <a:br>
              <a:rPr lang="en-US" dirty="0" smtClean="0">
                <a:latin typeface="Century Gothic"/>
                <a:cs typeface="Century Gothic"/>
              </a:rPr>
            </a:br>
            <a:r>
              <a:rPr lang="en-US" dirty="0" smtClean="0">
                <a:latin typeface="Century Gothic"/>
                <a:cs typeface="Century Gothic"/>
              </a:rPr>
              <a:t>		 185</a:t>
            </a:r>
            <a:br>
              <a:rPr lang="en-US" dirty="0" smtClean="0">
                <a:latin typeface="Century Gothic"/>
                <a:cs typeface="Century Gothic"/>
              </a:rPr>
            </a:br>
            <a:r>
              <a:rPr lang="en-US" dirty="0" smtClean="0">
                <a:latin typeface="Century Gothic"/>
                <a:cs typeface="Century Gothic"/>
              </a:rPr>
              <a:t>(tan 27°)*(185) = AB</a:t>
            </a:r>
            <a:br>
              <a:rPr lang="en-US" dirty="0" smtClean="0">
                <a:latin typeface="Century Gothic"/>
                <a:cs typeface="Century Gothic"/>
              </a:rPr>
            </a:br>
            <a:r>
              <a:rPr lang="en-US" dirty="0" smtClean="0">
                <a:latin typeface="Century Gothic"/>
                <a:cs typeface="Century Gothic"/>
              </a:rPr>
              <a:t>AB = 94.26 or ≈ 94.3 feet (from the cliff to the buoy)</a:t>
            </a:r>
          </a:p>
          <a:p>
            <a:endParaRPr lang="en-US" dirty="0" smtClean="0">
              <a:latin typeface="Century Gothic"/>
              <a:cs typeface="Century Gothic"/>
            </a:endParaRPr>
          </a:p>
          <a:p>
            <a:r>
              <a:rPr lang="en-US" dirty="0" smtClean="0">
                <a:latin typeface="Century Gothic"/>
                <a:cs typeface="Century Gothic"/>
              </a:rPr>
              <a:t>Now, find the distance from the buoy to the swimmer (length of BC).</a:t>
            </a:r>
            <a:br>
              <a:rPr lang="en-US" dirty="0" smtClean="0">
                <a:latin typeface="Century Gothic"/>
                <a:cs typeface="Century Gothic"/>
              </a:rPr>
            </a:br>
            <a:r>
              <a:rPr lang="en-US" dirty="0" smtClean="0">
                <a:latin typeface="Century Gothic"/>
                <a:cs typeface="Century Gothic"/>
              </a:rPr>
              <a:t>Distance of BC = </a:t>
            </a:r>
            <a:r>
              <a:rPr lang="en-US" u="sng" dirty="0" smtClean="0">
                <a:latin typeface="Century Gothic"/>
                <a:cs typeface="Century Gothic"/>
              </a:rPr>
              <a:t>(</a:t>
            </a:r>
            <a:r>
              <a:rPr lang="en-US" u="sng" dirty="0" err="1" smtClean="0">
                <a:latin typeface="Century Gothic"/>
                <a:cs typeface="Century Gothic"/>
              </a:rPr>
              <a:t>x</a:t>
            </a:r>
            <a:r>
              <a:rPr lang="en-US" u="sng" dirty="0" smtClean="0">
                <a:latin typeface="Century Gothic"/>
                <a:cs typeface="Century Gothic"/>
              </a:rPr>
              <a:t> + 94.3) </a:t>
            </a:r>
            <a:r>
              <a:rPr lang="en-US" dirty="0" smtClean="0">
                <a:latin typeface="Century Gothic"/>
                <a:cs typeface="Century Gothic"/>
              </a:rPr>
              <a:t>= (tan 55°)</a:t>
            </a:r>
            <a:br>
              <a:rPr lang="en-US" dirty="0" smtClean="0">
                <a:latin typeface="Century Gothic"/>
                <a:cs typeface="Century Gothic"/>
              </a:rPr>
            </a:br>
            <a:r>
              <a:rPr lang="en-US" dirty="0" smtClean="0">
                <a:latin typeface="Century Gothic"/>
                <a:cs typeface="Century Gothic"/>
              </a:rPr>
              <a:t>			   	185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(tan 55°)*(185) = </a:t>
            </a:r>
            <a:r>
              <a:rPr lang="en-US" dirty="0" err="1" smtClean="0">
                <a:latin typeface="Century Gothic"/>
                <a:cs typeface="Century Gothic"/>
              </a:rPr>
              <a:t>x</a:t>
            </a:r>
            <a:r>
              <a:rPr lang="en-US" dirty="0" smtClean="0">
                <a:latin typeface="Century Gothic"/>
                <a:cs typeface="Century Gothic"/>
              </a:rPr>
              <a:t> + 94.3 </a:t>
            </a:r>
            <a:br>
              <a:rPr lang="en-US" dirty="0" smtClean="0">
                <a:latin typeface="Century Gothic"/>
                <a:cs typeface="Century Gothic"/>
              </a:rPr>
            </a:br>
            <a:r>
              <a:rPr lang="en-US" dirty="0" smtClean="0">
                <a:latin typeface="Century Gothic"/>
                <a:cs typeface="Century Gothic"/>
              </a:rPr>
              <a:t>	264 = </a:t>
            </a:r>
            <a:r>
              <a:rPr lang="en-US" dirty="0" err="1" smtClean="0">
                <a:latin typeface="Century Gothic"/>
                <a:cs typeface="Century Gothic"/>
              </a:rPr>
              <a:t>x</a:t>
            </a:r>
            <a:r>
              <a:rPr lang="en-US" dirty="0" smtClean="0">
                <a:latin typeface="Century Gothic"/>
                <a:cs typeface="Century Gothic"/>
              </a:rPr>
              <a:t> + 94.3</a:t>
            </a:r>
            <a:br>
              <a:rPr lang="en-US" dirty="0" smtClean="0">
                <a:latin typeface="Century Gothic"/>
                <a:cs typeface="Century Gothic"/>
              </a:rPr>
            </a:br>
            <a:r>
              <a:rPr lang="en-US" dirty="0" smtClean="0">
                <a:latin typeface="Century Gothic"/>
                <a:cs typeface="Century Gothic"/>
              </a:rPr>
              <a:t>	</a:t>
            </a:r>
            <a:r>
              <a:rPr lang="en-US" dirty="0" err="1" smtClean="0">
                <a:latin typeface="Century Gothic"/>
                <a:cs typeface="Century Gothic"/>
              </a:rPr>
              <a:t>x</a:t>
            </a:r>
            <a:r>
              <a:rPr lang="en-US" dirty="0" smtClean="0">
                <a:latin typeface="Century Gothic"/>
                <a:cs typeface="Century Gothic"/>
              </a:rPr>
              <a:t> ≈ 169.9 feet</a:t>
            </a:r>
            <a:br>
              <a:rPr lang="en-US" dirty="0" smtClean="0">
                <a:latin typeface="Century Gothic"/>
                <a:cs typeface="Century Gothic"/>
              </a:rPr>
            </a:br>
            <a:endParaRPr lang="en-US" dirty="0" smtClean="0">
              <a:latin typeface="Century Gothic"/>
              <a:cs typeface="Century Gothic"/>
            </a:endParaRPr>
          </a:p>
          <a:p>
            <a:r>
              <a:rPr lang="en-US" dirty="0" smtClean="0">
                <a:ln>
                  <a:solidFill>
                    <a:schemeClr val="tx1">
                      <a:alpha val="99000"/>
                    </a:schemeClr>
                  </a:solidFill>
                </a:ln>
                <a:latin typeface="Century Gothic"/>
                <a:cs typeface="Century Gothic"/>
              </a:rPr>
              <a:t>The swimmer is 169.9 feet away from the buoy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4700" dirty="0" smtClean="0">
                <a:latin typeface="Century Gothic"/>
                <a:cs typeface="Century Gothic"/>
              </a:rPr>
              <a:t>Swimming at Sea Solution</a:t>
            </a:r>
            <a:endParaRPr lang="en-US" sz="4700" dirty="0">
              <a:latin typeface="Century Gothic"/>
              <a:cs typeface="Century Gothic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371600"/>
            <a:ext cx="8001000" cy="506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u="sng" dirty="0" smtClean="0">
                <a:latin typeface="Century Gothic"/>
                <a:cs typeface="Century Gothic"/>
              </a:rPr>
              <a:t>Part B:</a:t>
            </a:r>
            <a:r>
              <a:rPr lang="en-US" dirty="0" smtClean="0">
                <a:latin typeface="Century Gothic"/>
                <a:cs typeface="Century Gothic"/>
              </a:rPr>
              <a:t/>
            </a:r>
            <a:br>
              <a:rPr lang="en-US" dirty="0" smtClean="0">
                <a:latin typeface="Century Gothic"/>
                <a:cs typeface="Century Gothic"/>
              </a:rPr>
            </a:br>
            <a:endParaRPr lang="en-US" dirty="0" smtClean="0">
              <a:latin typeface="Century Gothic"/>
              <a:cs typeface="Century Gothic"/>
            </a:endParaRPr>
          </a:p>
          <a:p>
            <a:r>
              <a:rPr lang="en-US" dirty="0" smtClean="0">
                <a:latin typeface="Century Gothic"/>
                <a:cs typeface="Century Gothic"/>
              </a:rPr>
              <a:t>Let 90 - </a:t>
            </a:r>
            <a:r>
              <a:rPr lang="en-US" dirty="0" err="1" smtClean="0">
                <a:latin typeface="Century Gothic"/>
                <a:cs typeface="Century Gothic"/>
              </a:rPr>
              <a:t>x</a:t>
            </a:r>
            <a:r>
              <a:rPr lang="en-US" dirty="0" smtClean="0">
                <a:latin typeface="Century Gothic"/>
                <a:cs typeface="Century Gothic"/>
              </a:rPr>
              <a:t> = angle of depression at which Brian must alert swimmer to turn around.</a:t>
            </a:r>
          </a:p>
          <a:p>
            <a:endParaRPr lang="en-US" dirty="0" smtClean="0">
              <a:latin typeface="Century Gothic"/>
              <a:cs typeface="Century Gothic"/>
            </a:endParaRPr>
          </a:p>
          <a:p>
            <a:r>
              <a:rPr lang="en-US" dirty="0" smtClean="0">
                <a:latin typeface="Century Gothic"/>
                <a:cs typeface="Century Gothic"/>
              </a:rPr>
              <a:t>(tan </a:t>
            </a:r>
            <a:r>
              <a:rPr lang="en-US" dirty="0" err="1" smtClean="0">
                <a:latin typeface="Century Gothic"/>
                <a:cs typeface="Century Gothic"/>
              </a:rPr>
              <a:t>x</a:t>
            </a:r>
            <a:r>
              <a:rPr lang="en-US" dirty="0" smtClean="0">
                <a:latin typeface="Century Gothic"/>
                <a:cs typeface="Century Gothic"/>
              </a:rPr>
              <a:t>) =  </a:t>
            </a:r>
            <a:r>
              <a:rPr lang="en-US" u="sng" dirty="0" smtClean="0">
                <a:latin typeface="Century Gothic"/>
                <a:cs typeface="Century Gothic"/>
              </a:rPr>
              <a:t> 300 </a:t>
            </a:r>
            <a:r>
              <a:rPr lang="en-US" dirty="0" smtClean="0">
                <a:latin typeface="Century Gothic"/>
                <a:cs typeface="Century Gothic"/>
              </a:rPr>
              <a:t/>
            </a:r>
            <a:br>
              <a:rPr lang="en-US" dirty="0" smtClean="0">
                <a:latin typeface="Century Gothic"/>
                <a:cs typeface="Century Gothic"/>
              </a:rPr>
            </a:br>
            <a:r>
              <a:rPr lang="en-US" dirty="0" smtClean="0">
                <a:latin typeface="Century Gothic"/>
                <a:cs typeface="Century Gothic"/>
              </a:rPr>
              <a:t>		185</a:t>
            </a:r>
          </a:p>
          <a:p>
            <a:endParaRPr lang="en-US" dirty="0" smtClean="0">
              <a:latin typeface="Century Gothic"/>
              <a:cs typeface="Century Gothic"/>
            </a:endParaRPr>
          </a:p>
          <a:p>
            <a:r>
              <a:rPr lang="en-US" dirty="0" smtClean="0">
                <a:latin typeface="Century Gothic"/>
                <a:cs typeface="Century Gothic"/>
              </a:rPr>
              <a:t>Divide out by tan,</a:t>
            </a:r>
          </a:p>
          <a:p>
            <a:endParaRPr lang="en-US" dirty="0" smtClean="0">
              <a:latin typeface="Century Gothic"/>
              <a:cs typeface="Century Gothic"/>
            </a:endParaRPr>
          </a:p>
          <a:p>
            <a:r>
              <a:rPr lang="en-US" dirty="0">
                <a:latin typeface="Century Gothic"/>
                <a:cs typeface="Century Gothic"/>
              </a:rPr>
              <a:t>x</a:t>
            </a:r>
            <a:r>
              <a:rPr lang="en-US" dirty="0" smtClean="0">
                <a:latin typeface="Century Gothic"/>
                <a:cs typeface="Century Gothic"/>
              </a:rPr>
              <a:t> = tan</a:t>
            </a:r>
            <a:r>
              <a:rPr lang="en-US" baseline="30000" dirty="0" smtClean="0">
                <a:latin typeface="Century Gothic"/>
                <a:cs typeface="Century Gothic"/>
              </a:rPr>
              <a:t>-1 </a:t>
            </a:r>
            <a:r>
              <a:rPr lang="en-US" dirty="0" smtClean="0">
                <a:latin typeface="Century Gothic"/>
                <a:cs typeface="Century Gothic"/>
              </a:rPr>
              <a:t>(300/185)</a:t>
            </a:r>
          </a:p>
          <a:p>
            <a:endParaRPr lang="en-US" dirty="0" smtClean="0">
              <a:latin typeface="Century Gothic"/>
              <a:cs typeface="Century Gothic"/>
            </a:endParaRPr>
          </a:p>
          <a:p>
            <a:r>
              <a:rPr lang="en-US" dirty="0">
                <a:latin typeface="Century Gothic"/>
                <a:cs typeface="Century Gothic"/>
              </a:rPr>
              <a:t>x</a:t>
            </a:r>
            <a:r>
              <a:rPr lang="en-US" dirty="0" smtClean="0">
                <a:latin typeface="Century Gothic"/>
                <a:cs typeface="Century Gothic"/>
              </a:rPr>
              <a:t> = 58.34 ≈ 58</a:t>
            </a:r>
            <a:r>
              <a:rPr lang="en-US" dirty="0" smtClean="0">
                <a:latin typeface="Century Gothic"/>
                <a:cs typeface="Century Gothic"/>
              </a:rPr>
              <a:t>°</a:t>
            </a:r>
            <a:br>
              <a:rPr lang="en-US" dirty="0" smtClean="0">
                <a:latin typeface="Century Gothic"/>
                <a:cs typeface="Century Gothic"/>
              </a:rPr>
            </a:br>
            <a:r>
              <a:rPr lang="en-US" dirty="0" smtClean="0">
                <a:latin typeface="Century Gothic"/>
                <a:cs typeface="Century Gothic"/>
              </a:rPr>
              <a:t/>
            </a:r>
            <a:br>
              <a:rPr lang="en-US" dirty="0" smtClean="0">
                <a:latin typeface="Century Gothic"/>
                <a:cs typeface="Century Gothic"/>
              </a:rPr>
            </a:br>
            <a:r>
              <a:rPr lang="en-US" dirty="0" smtClean="0">
                <a:latin typeface="Century Gothic"/>
                <a:cs typeface="Century Gothic"/>
              </a:rPr>
              <a:t>Now to find the angle of depression take 90-58 </a:t>
            </a:r>
            <a:r>
              <a:rPr lang="en-US" dirty="0" smtClean="0">
                <a:latin typeface="Century Gothic"/>
                <a:cs typeface="Century Gothic"/>
              </a:rPr>
              <a:t>= 32° </a:t>
            </a:r>
            <a:endParaRPr lang="en-US" dirty="0" smtClean="0">
              <a:latin typeface="Century Gothic"/>
              <a:cs typeface="Century Gothic"/>
            </a:endParaRPr>
          </a:p>
          <a:p>
            <a:endParaRPr lang="en-US" dirty="0" smtClean="0">
              <a:ln>
                <a:solidFill>
                  <a:schemeClr val="tx1">
                    <a:alpha val="99000"/>
                  </a:schemeClr>
                </a:solidFill>
              </a:ln>
              <a:latin typeface="Century Gothic"/>
              <a:cs typeface="Century Gothic"/>
            </a:endParaRPr>
          </a:p>
          <a:p>
            <a:r>
              <a:rPr lang="en-US" dirty="0" smtClean="0">
                <a:ln>
                  <a:solidFill>
                    <a:schemeClr val="tx1">
                      <a:alpha val="99000"/>
                    </a:schemeClr>
                  </a:solidFill>
                </a:ln>
                <a:latin typeface="Century Gothic"/>
                <a:cs typeface="Century Gothic"/>
              </a:rPr>
              <a:t>At</a:t>
            </a:r>
            <a:r>
              <a:rPr lang="en-US" dirty="0" smtClean="0">
                <a:ln>
                  <a:solidFill>
                    <a:schemeClr val="tx1">
                      <a:alpha val="99000"/>
                    </a:schemeClr>
                  </a:solidFill>
                </a:ln>
                <a:latin typeface="Century Gothic"/>
                <a:cs typeface="Century Gothic"/>
              </a:rPr>
              <a:t> 32°</a:t>
            </a:r>
            <a:r>
              <a:rPr lang="en-US" dirty="0" smtClean="0">
                <a:ln>
                  <a:solidFill>
                    <a:schemeClr val="tx1">
                      <a:alpha val="99000"/>
                    </a:schemeClr>
                  </a:solidFill>
                </a:ln>
                <a:latin typeface="Century Gothic"/>
                <a:cs typeface="Century Gothic"/>
              </a:rPr>
              <a:t>, the swimmer must be alerted to turn around and come back</a:t>
            </a:r>
            <a:r>
              <a:rPr lang="en-US" dirty="0" smtClean="0">
                <a:ln>
                  <a:solidFill>
                    <a:schemeClr val="tx1">
                      <a:alpha val="99000"/>
                    </a:schemeClr>
                  </a:solidFill>
                </a:ln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4700" dirty="0" smtClean="0">
                <a:latin typeface="Century Gothic"/>
                <a:cs typeface="Century Gothic"/>
              </a:rPr>
              <a:t>Swimming at Sea Solution</a:t>
            </a:r>
            <a:endParaRPr lang="en-US" sz="4700" dirty="0">
              <a:latin typeface="Century Gothic"/>
              <a:cs typeface="Century Gothic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698625"/>
            <a:ext cx="8001000" cy="4785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u="sng" dirty="0" smtClean="0">
                <a:latin typeface="Century Gothic"/>
                <a:cs typeface="Century Gothic"/>
              </a:rPr>
              <a:t>Part C:</a:t>
            </a:r>
            <a:r>
              <a:rPr lang="en-US" dirty="0" smtClean="0">
                <a:latin typeface="Century Gothic"/>
                <a:cs typeface="Century Gothic"/>
              </a:rPr>
              <a:t/>
            </a:r>
            <a:br>
              <a:rPr lang="en-US" dirty="0" smtClean="0">
                <a:latin typeface="Century Gothic"/>
                <a:cs typeface="Century Gothic"/>
              </a:rPr>
            </a:br>
            <a:endParaRPr lang="en-US" dirty="0" smtClean="0">
              <a:latin typeface="Century Gothic"/>
              <a:cs typeface="Century Gothic"/>
            </a:endParaRPr>
          </a:p>
          <a:p>
            <a:r>
              <a:rPr lang="en-US" dirty="0" smtClean="0">
                <a:latin typeface="Century Gothic"/>
                <a:cs typeface="Century Gothic"/>
              </a:rPr>
              <a:t>Now, the height to the top of the lighthouse is 165 (sea level rose 20 ft)</a:t>
            </a:r>
          </a:p>
          <a:p>
            <a:endParaRPr lang="en-US" dirty="0" smtClean="0">
              <a:latin typeface="Century Gothic"/>
              <a:cs typeface="Century Gothic"/>
            </a:endParaRPr>
          </a:p>
          <a:p>
            <a:r>
              <a:rPr lang="en-US" dirty="0" smtClean="0">
                <a:latin typeface="Century Gothic"/>
                <a:cs typeface="Century Gothic"/>
              </a:rPr>
              <a:t>(tan </a:t>
            </a:r>
            <a:r>
              <a:rPr lang="en-US" dirty="0" err="1" smtClean="0">
                <a:latin typeface="Century Gothic"/>
                <a:cs typeface="Century Gothic"/>
              </a:rPr>
              <a:t>x</a:t>
            </a:r>
            <a:r>
              <a:rPr lang="en-US" dirty="0" smtClean="0">
                <a:latin typeface="Century Gothic"/>
                <a:cs typeface="Century Gothic"/>
              </a:rPr>
              <a:t>) =  </a:t>
            </a:r>
            <a:r>
              <a:rPr lang="en-US" u="sng" dirty="0" smtClean="0">
                <a:latin typeface="Century Gothic"/>
                <a:cs typeface="Century Gothic"/>
              </a:rPr>
              <a:t> 300</a:t>
            </a:r>
            <a:r>
              <a:rPr lang="en-US" dirty="0" smtClean="0">
                <a:latin typeface="Century Gothic"/>
                <a:cs typeface="Century Gothic"/>
              </a:rPr>
              <a:t/>
            </a:r>
            <a:br>
              <a:rPr lang="en-US" dirty="0" smtClean="0">
                <a:latin typeface="Century Gothic"/>
                <a:cs typeface="Century Gothic"/>
              </a:rPr>
            </a:br>
            <a:r>
              <a:rPr lang="en-US" dirty="0" smtClean="0">
                <a:latin typeface="Century Gothic"/>
                <a:cs typeface="Century Gothic"/>
              </a:rPr>
              <a:t>		165</a:t>
            </a:r>
          </a:p>
          <a:p>
            <a:endParaRPr lang="en-US" dirty="0" smtClean="0">
              <a:latin typeface="Century Gothic"/>
              <a:cs typeface="Century Gothic"/>
            </a:endParaRPr>
          </a:p>
          <a:p>
            <a:r>
              <a:rPr lang="en-US" dirty="0" smtClean="0">
                <a:latin typeface="Century Gothic"/>
                <a:cs typeface="Century Gothic"/>
              </a:rPr>
              <a:t>Multiply by the inverse of tan on both sides.</a:t>
            </a:r>
          </a:p>
          <a:p>
            <a:endParaRPr lang="en-US" dirty="0" smtClean="0">
              <a:latin typeface="Century Gothic"/>
              <a:cs typeface="Century Gothic"/>
            </a:endParaRPr>
          </a:p>
          <a:p>
            <a:r>
              <a:rPr lang="en-US" dirty="0" smtClean="0">
                <a:latin typeface="Century Gothic"/>
                <a:cs typeface="Century Gothic"/>
              </a:rPr>
              <a:t>tan</a:t>
            </a:r>
            <a:r>
              <a:rPr lang="en-US" baseline="30000" dirty="0" smtClean="0">
                <a:latin typeface="Century Gothic"/>
                <a:cs typeface="Century Gothic"/>
              </a:rPr>
              <a:t>-1</a:t>
            </a:r>
            <a:r>
              <a:rPr lang="en-US" dirty="0" smtClean="0">
                <a:latin typeface="Century Gothic"/>
                <a:cs typeface="Century Gothic"/>
              </a:rPr>
              <a:t>(300/165) = </a:t>
            </a:r>
            <a:r>
              <a:rPr lang="en-US" dirty="0" err="1" smtClean="0">
                <a:latin typeface="Century Gothic"/>
                <a:cs typeface="Century Gothic"/>
              </a:rPr>
              <a:t>x</a:t>
            </a:r>
            <a:endParaRPr lang="en-US" dirty="0" smtClean="0">
              <a:latin typeface="Century Gothic"/>
              <a:cs typeface="Century Gothic"/>
            </a:endParaRPr>
          </a:p>
          <a:p>
            <a:endParaRPr lang="en-US" dirty="0" smtClean="0">
              <a:latin typeface="Century Gothic"/>
              <a:cs typeface="Century Gothic"/>
            </a:endParaRPr>
          </a:p>
          <a:p>
            <a:r>
              <a:rPr lang="en-US" dirty="0" err="1" smtClean="0">
                <a:latin typeface="Century Gothic"/>
                <a:cs typeface="Century Gothic"/>
              </a:rPr>
              <a:t>x</a:t>
            </a:r>
            <a:r>
              <a:rPr lang="en-US" dirty="0" smtClean="0">
                <a:latin typeface="Century Gothic"/>
                <a:cs typeface="Century Gothic"/>
              </a:rPr>
              <a:t> = 61.2 ≈ 61</a:t>
            </a:r>
            <a:r>
              <a:rPr lang="en-US" dirty="0" smtClean="0">
                <a:latin typeface="Century Gothic"/>
                <a:cs typeface="Century Gothic"/>
              </a:rPr>
              <a:t>°</a:t>
            </a:r>
            <a:br>
              <a:rPr lang="en-US" dirty="0" smtClean="0">
                <a:latin typeface="Century Gothic"/>
                <a:cs typeface="Century Gothic"/>
              </a:rPr>
            </a:br>
            <a:r>
              <a:rPr lang="en-US" dirty="0" smtClean="0">
                <a:latin typeface="Century Gothic"/>
                <a:cs typeface="Century Gothic"/>
              </a:rPr>
              <a:t/>
            </a:r>
            <a:br>
              <a:rPr lang="en-US" dirty="0" smtClean="0">
                <a:latin typeface="Century Gothic"/>
                <a:cs typeface="Century Gothic"/>
              </a:rPr>
            </a:br>
            <a:r>
              <a:rPr lang="en-US" dirty="0" smtClean="0">
                <a:latin typeface="Century Gothic"/>
                <a:cs typeface="Century Gothic"/>
              </a:rPr>
              <a:t>90-61 </a:t>
            </a:r>
            <a:r>
              <a:rPr lang="en-US" dirty="0" smtClean="0">
                <a:latin typeface="Century Gothic"/>
                <a:cs typeface="Century Gothic"/>
              </a:rPr>
              <a:t>= 29° </a:t>
            </a:r>
            <a:endParaRPr lang="en-US" dirty="0" smtClean="0">
              <a:latin typeface="Century Gothic"/>
              <a:cs typeface="Century Gothic"/>
            </a:endParaRPr>
          </a:p>
          <a:p>
            <a:endParaRPr lang="en-US" dirty="0" smtClean="0">
              <a:ln>
                <a:solidFill>
                  <a:schemeClr val="tx1">
                    <a:alpha val="99000"/>
                  </a:schemeClr>
                </a:solidFill>
              </a:ln>
              <a:latin typeface="Century Gothic"/>
              <a:cs typeface="Century Gothic"/>
            </a:endParaRPr>
          </a:p>
          <a:p>
            <a:r>
              <a:rPr lang="en-US" dirty="0" smtClean="0">
                <a:ln>
                  <a:solidFill>
                    <a:schemeClr val="tx1">
                      <a:alpha val="99000"/>
                    </a:schemeClr>
                  </a:solidFill>
                </a:ln>
                <a:latin typeface="Century Gothic"/>
                <a:cs typeface="Century Gothic"/>
              </a:rPr>
              <a:t>Yes, the angle of depression changes. The new angle is</a:t>
            </a:r>
            <a:r>
              <a:rPr lang="en-US" dirty="0" smtClean="0">
                <a:ln>
                  <a:solidFill>
                    <a:schemeClr val="tx1">
                      <a:alpha val="99000"/>
                    </a:schemeClr>
                  </a:solidFill>
                </a:ln>
                <a:latin typeface="Century Gothic"/>
                <a:cs typeface="Century Gothic"/>
              </a:rPr>
              <a:t> 29°</a:t>
            </a:r>
            <a:r>
              <a:rPr lang="en-US" dirty="0" smtClean="0">
                <a:ln>
                  <a:solidFill>
                    <a:schemeClr val="tx1">
                      <a:alpha val="99000"/>
                    </a:schemeClr>
                  </a:solidFill>
                </a:ln>
              </a:rPr>
              <a:t> </a:t>
            </a:r>
            <a:endParaRPr lang="en-US" dirty="0" smtClean="0">
              <a:ln>
                <a:solidFill>
                  <a:schemeClr val="tx1">
                    <a:alpha val="99000"/>
                  </a:schemeClr>
                </a:solidFill>
              </a:ln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24</TotalTime>
  <Words>322</Words>
  <Application>Microsoft Macintosh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Breeze</vt:lpstr>
      <vt:lpstr>Swimming at Sea Solution</vt:lpstr>
      <vt:lpstr>Swimming at Sea Solution</vt:lpstr>
      <vt:lpstr>Swimming at Sea Solution</vt:lpstr>
    </vt:vector>
  </TitlesOfParts>
  <Company>University Of Vermont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Swimming at Sea Solution</dc:title>
  <dc:creator>Larissa Gluszak</dc:creator>
  <cp:lastModifiedBy>Larissa Gluszak</cp:lastModifiedBy>
  <cp:revision>7</cp:revision>
  <dcterms:created xsi:type="dcterms:W3CDTF">2012-05-09T03:38:56Z</dcterms:created>
  <dcterms:modified xsi:type="dcterms:W3CDTF">2012-05-09T03:42:01Z</dcterms:modified>
</cp:coreProperties>
</file>